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1" r:id="rId3"/>
    <p:sldId id="266" r:id="rId4"/>
    <p:sldId id="262" r:id="rId5"/>
    <p:sldId id="263" r:id="rId6"/>
    <p:sldId id="270" r:id="rId7"/>
    <p:sldId id="264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00"/>
    <a:srgbClr val="1B552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930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E-NE LOGO (Horizontal)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3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15462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33400" y="16002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72000"/>
            <a:ext cx="7696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858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69984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107613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10828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</p:spTree>
    <p:extLst>
      <p:ext uri="{BB962C8B-B14F-4D97-AF65-F5344CB8AC3E}">
        <p14:creationId xmlns:p14="http://schemas.microsoft.com/office/powerpoint/2010/main" val="16473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-NE LOGO (Vertital) 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313"/>
            <a:ext cx="27432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152400"/>
            <a:ext cx="5791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381000" y="14700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33400" y="15240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Talk Topic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162800" y="661035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062B8545-E67B-4261-B9F0-CF8394FD6828}" type="slidenum">
              <a:rPr lang="en-US" sz="900"/>
              <a:pPr algn="r">
                <a:spcBef>
                  <a:spcPct val="50000"/>
                </a:spcBef>
                <a:defRPr/>
              </a:pPr>
              <a:t>‹#›</a:t>
            </a:fld>
            <a:endParaRPr 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0" r:id="rId2"/>
    <p:sldLayoutId id="2147483671" r:id="rId3"/>
    <p:sldLayoutId id="2147483672" r:id="rId4"/>
    <p:sldLayoutId id="2147483673" r:id="rId5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0"/>
        </a:spcAft>
        <a:buClr>
          <a:srgbClr val="1B5527"/>
        </a:buClr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5425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SzPct val="110000"/>
        <a:buFont typeface="Symbol" pitchFamily="18" charset="2"/>
        <a:buChar char="·"/>
        <a:defRPr>
          <a:solidFill>
            <a:schemeClr val="tx1"/>
          </a:solidFill>
          <a:latin typeface="+mn-lt"/>
        </a:defRPr>
      </a:lvl2pPr>
      <a:lvl3pPr marL="9144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SzPct val="11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12573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•"/>
        <a:defRPr sz="1400">
          <a:solidFill>
            <a:schemeClr val="tx1"/>
          </a:solidFill>
          <a:latin typeface="+mn-lt"/>
        </a:defRPr>
      </a:lvl4pPr>
      <a:lvl5pPr marL="16002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5pPr>
      <a:lvl6pPr marL="20574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6pPr>
      <a:lvl7pPr marL="25146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7pPr>
      <a:lvl8pPr marL="29718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8pPr>
      <a:lvl9pPr marL="34290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908175"/>
          </a:xfrm>
        </p:spPr>
        <p:txBody>
          <a:bodyPr/>
          <a:lstStyle/>
          <a:p>
            <a:r>
              <a:rPr lang="en-US" altLang="en-US" dirty="0"/>
              <a:t>DOELAP Assessor Training  </a:t>
            </a:r>
            <a:br>
              <a:rPr lang="en-US" altLang="en-US" dirty="0"/>
            </a:br>
            <a:r>
              <a:rPr lang="en-US" altLang="en-US" dirty="0"/>
              <a:t>Online Test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Summary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077200" cy="4724400"/>
          </a:xfrm>
        </p:spPr>
        <p:txBody>
          <a:bodyPr/>
          <a:lstStyle/>
          <a:p>
            <a:pPr marL="0" indent="0" eaLnBrk="1" hangingPunct="1">
              <a:spcAft>
                <a:spcPct val="20000"/>
              </a:spcAft>
              <a:buNone/>
            </a:pPr>
            <a:endParaRPr lang="en-US" altLang="en-US" sz="1200" dirty="0"/>
          </a:p>
          <a:p>
            <a:pPr marL="0" indent="0" eaLnBrk="1" hangingPunct="1">
              <a:spcAft>
                <a:spcPct val="20000"/>
              </a:spcAft>
              <a:buNone/>
            </a:pPr>
            <a:r>
              <a:rPr lang="en-US" altLang="en-US" sz="2800" dirty="0"/>
              <a:t>The DOELAP assessor training test will need to be taken online:</a:t>
            </a:r>
          </a:p>
          <a:p>
            <a:pPr marL="403225" indent="0" eaLnBrk="1" hangingPunct="1">
              <a:spcAft>
                <a:spcPct val="20000"/>
              </a:spcAft>
              <a:buNone/>
            </a:pPr>
            <a:endParaRPr lang="en-US" altLang="en-US" sz="2400" dirty="0"/>
          </a:p>
          <a:p>
            <a:pPr marL="798513" indent="-395288" eaLnBrk="1" hangingPunct="1">
              <a:spcAft>
                <a:spcPct val="20000"/>
              </a:spcAft>
            </a:pPr>
            <a:r>
              <a:rPr lang="en-US" altLang="en-US" sz="2400" dirty="0"/>
              <a:t>The assessors can use the training presentations for the test. </a:t>
            </a:r>
          </a:p>
          <a:p>
            <a:pPr marL="403225" indent="0" eaLnBrk="1" hangingPunct="1">
              <a:spcAft>
                <a:spcPct val="20000"/>
              </a:spcAft>
              <a:buNone/>
            </a:pPr>
            <a:endParaRPr lang="en-US" altLang="en-US" sz="2400" dirty="0"/>
          </a:p>
          <a:p>
            <a:pPr marL="798513" indent="-395288" eaLnBrk="1" hangingPunct="1">
              <a:spcAft>
                <a:spcPts val="0"/>
              </a:spcAft>
            </a:pPr>
            <a:r>
              <a:rPr lang="en-US" altLang="en-US" sz="2400" dirty="0"/>
              <a:t>The training presentations will also be available on the RESL website under the DOELAP tab at </a:t>
            </a:r>
          </a:p>
          <a:p>
            <a:pPr marL="403225" indent="0">
              <a:spcAft>
                <a:spcPct val="20000"/>
              </a:spcAft>
              <a:buNone/>
            </a:pPr>
            <a:r>
              <a:rPr lang="en-US" altLang="en-US" sz="2400" dirty="0"/>
              <a:t>     https://resl.id.energy.gov/doelap/doelap.html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Email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08374"/>
            <a:ext cx="8229600" cy="914400"/>
          </a:xfrm>
        </p:spPr>
        <p:txBody>
          <a:bodyPr/>
          <a:lstStyle/>
          <a:p>
            <a:pPr marL="798513" indent="-395288">
              <a:spcAft>
                <a:spcPct val="20000"/>
              </a:spcAft>
            </a:pPr>
            <a:r>
              <a:rPr lang="en-US" altLang="en-US" dirty="0"/>
              <a:t>The training link and login instructions will be emailed to each assessor.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6" b="1166"/>
          <a:stretch/>
        </p:blipFill>
        <p:spPr bwMode="auto">
          <a:xfrm>
            <a:off x="1371600" y="1600200"/>
            <a:ext cx="6248400" cy="3938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056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Login Screen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183" y="1676400"/>
            <a:ext cx="6858000" cy="3822192"/>
          </a:xfrm>
          <a:ln>
            <a:solidFill>
              <a:schemeClr val="tx1"/>
            </a:solidFill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27383" y="5678557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1775" indent="-231775"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1B5527"/>
              </a:buClr>
              <a:buFont typeface="Wingdings" pitchFamily="2" charset="2"/>
              <a:buChar char="n"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1500" indent="-225425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SzPct val="110000"/>
              <a:buFont typeface="Symbol" pitchFamily="18" charset="2"/>
              <a:buChar char="·"/>
              <a:defRPr>
                <a:solidFill>
                  <a:schemeClr val="tx1"/>
                </a:solidFill>
                <a:latin typeface="+mn-lt"/>
              </a:defRPr>
            </a:lvl2pPr>
            <a:lvl3pPr marL="9144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SzPct val="11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12573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Char char="•"/>
              <a:defRPr sz="1400">
                <a:solidFill>
                  <a:schemeClr val="tx1"/>
                </a:solidFill>
                <a:latin typeface="+mn-lt"/>
              </a:defRPr>
            </a:lvl4pPr>
            <a:lvl5pPr marL="16002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Char char="»"/>
              <a:defRPr sz="1200">
                <a:solidFill>
                  <a:schemeClr val="tx1"/>
                </a:solidFill>
                <a:latin typeface="+mn-lt"/>
              </a:defRPr>
            </a:lvl5pPr>
            <a:lvl6pPr marL="20574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Char char="»"/>
              <a:defRPr sz="1200">
                <a:solidFill>
                  <a:schemeClr val="tx1"/>
                </a:solidFill>
                <a:latin typeface="+mn-lt"/>
              </a:defRPr>
            </a:lvl6pPr>
            <a:lvl7pPr marL="25146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Char char="»"/>
              <a:defRPr sz="1200">
                <a:solidFill>
                  <a:schemeClr val="tx1"/>
                </a:solidFill>
                <a:latin typeface="+mn-lt"/>
              </a:defRPr>
            </a:lvl7pPr>
            <a:lvl8pPr marL="29718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Char char="»"/>
              <a:defRPr sz="1200">
                <a:solidFill>
                  <a:schemeClr val="tx1"/>
                </a:solidFill>
                <a:latin typeface="+mn-lt"/>
              </a:defRPr>
            </a:lvl8pPr>
            <a:lvl9pPr marL="3429000" indent="-228600" algn="l" rtl="0" eaLnBrk="1" fontAlgn="base" hangingPunct="1">
              <a:spcBef>
                <a:spcPct val="0"/>
              </a:spcBef>
              <a:spcAft>
                <a:spcPct val="10000"/>
              </a:spcAft>
              <a:buClr>
                <a:srgbClr val="1B5527"/>
              </a:buClr>
              <a:buChar char="»"/>
              <a:defRPr sz="1200">
                <a:solidFill>
                  <a:schemeClr val="tx1"/>
                </a:solidFill>
                <a:latin typeface="+mn-lt"/>
              </a:defRPr>
            </a:lvl9pPr>
          </a:lstStyle>
          <a:p>
            <a:pPr marL="798513" indent="-395288">
              <a:spcAft>
                <a:spcPct val="20000"/>
              </a:spcAft>
            </a:pPr>
            <a:r>
              <a:rPr lang="en-US" altLang="en-US" kern="0" dirty="0"/>
              <a:t>The username is the assessor’s email address.  Click on “Password Help” to receive a temporary password.</a:t>
            </a:r>
          </a:p>
          <a:p>
            <a:endParaRPr lang="en-US" kern="0" dirty="0"/>
          </a:p>
          <a:p>
            <a:pPr marL="0" indent="0">
              <a:buFont typeface="Wingdings" pitchFamily="2" charset="2"/>
              <a:buNone/>
            </a:pPr>
            <a:endParaRPr lang="en-US" kern="0" dirty="0"/>
          </a:p>
          <a:p>
            <a:endParaRPr lang="en-US" kern="0" dirty="0"/>
          </a:p>
          <a:p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957034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Choose Test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1752600"/>
            <a:ext cx="7696200" cy="47630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842481" y="3448337"/>
            <a:ext cx="1524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387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Out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900" y="2133599"/>
            <a:ext cx="7696200" cy="422124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914400" y="3733800"/>
            <a:ext cx="1524000" cy="685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39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Example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676400"/>
            <a:ext cx="7620000" cy="4648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108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3429000" cy="4572000"/>
          </a:xfrm>
        </p:spPr>
        <p:txBody>
          <a:bodyPr/>
          <a:lstStyle/>
          <a:p>
            <a:r>
              <a:rPr lang="en-US" dirty="0"/>
              <a:t>After the test is finished, the score will appear on the screen indicated a pass or fail.</a:t>
            </a:r>
          </a:p>
          <a:p>
            <a:endParaRPr lang="en-US" dirty="0"/>
          </a:p>
          <a:p>
            <a:r>
              <a:rPr lang="en-US" dirty="0"/>
              <a:t>Assessors must get at least an 80% on the test to pass.</a:t>
            </a:r>
          </a:p>
          <a:p>
            <a:endParaRPr lang="en-US" dirty="0"/>
          </a:p>
          <a:p>
            <a:r>
              <a:rPr lang="en-US" dirty="0"/>
              <a:t>If an assessor fails the exam, they will only be allowed to retake it once.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1000" y="2005564"/>
            <a:ext cx="4038600" cy="3751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76800" y="2005564"/>
            <a:ext cx="3352800" cy="3023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37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Information (continued)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3048000" cy="472440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If an assessor fails the exam twice, they will be contacted by the Senior Technical Manager.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After the assessor passes the test, the training completion certificate will be emailed to them.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981200"/>
            <a:ext cx="4296375" cy="45154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1999" y="1981200"/>
            <a:ext cx="3534375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95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83046783"/>
      </p:ext>
    </p:extLst>
  </p:cSld>
  <p:clrMapOvr>
    <a:masterClrMapping/>
  </p:clrMapOvr>
</p:sld>
</file>

<file path=ppt/theme/theme1.xml><?xml version="1.0" encoding="utf-8"?>
<a:theme xmlns:a="http://schemas.openxmlformats.org/drawingml/2006/main" name="DOE NE Format">
  <a:themeElements>
    <a:clrScheme name="DOE NE Lar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OE NE Lar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E NE La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DOE NE Format</Template>
  <TotalTime>287</TotalTime>
  <Words>201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Symbol</vt:lpstr>
      <vt:lpstr>Wingdings</vt:lpstr>
      <vt:lpstr>DOE NE Format</vt:lpstr>
      <vt:lpstr>DOELAP Assessor Training   Online Test</vt:lpstr>
      <vt:lpstr>Summary</vt:lpstr>
      <vt:lpstr>Email Information</vt:lpstr>
      <vt:lpstr>Login Screen</vt:lpstr>
      <vt:lpstr>Choose Test</vt:lpstr>
      <vt:lpstr>Test Out</vt:lpstr>
      <vt:lpstr>Test Example</vt:lpstr>
      <vt:lpstr>Test Information</vt:lpstr>
      <vt:lpstr>Test Information (continued)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Smith, Michelle L</dc:creator>
  <cp:lastModifiedBy>Whitten, Michelle L</cp:lastModifiedBy>
  <cp:revision>38</cp:revision>
  <dcterms:created xsi:type="dcterms:W3CDTF">2015-09-17T19:17:57Z</dcterms:created>
  <dcterms:modified xsi:type="dcterms:W3CDTF">2026-09-15T17:37:02Z</dcterms:modified>
</cp:coreProperties>
</file>